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4"/>
  </p:notesMasterIdLst>
  <p:sldIdLst>
    <p:sldId id="257" r:id="rId2"/>
    <p:sldId id="258" r:id="rId3"/>
    <p:sldId id="259" r:id="rId4"/>
    <p:sldId id="260" r:id="rId5"/>
    <p:sldId id="261" r:id="rId6"/>
    <p:sldId id="284" r:id="rId7"/>
    <p:sldId id="262" r:id="rId8"/>
    <p:sldId id="263" r:id="rId9"/>
    <p:sldId id="303" r:id="rId10"/>
    <p:sldId id="265" r:id="rId11"/>
    <p:sldId id="304" r:id="rId12"/>
    <p:sldId id="266" r:id="rId13"/>
    <p:sldId id="294" r:id="rId14"/>
    <p:sldId id="293" r:id="rId15"/>
    <p:sldId id="291" r:id="rId16"/>
    <p:sldId id="287" r:id="rId17"/>
    <p:sldId id="275" r:id="rId18"/>
    <p:sldId id="267" r:id="rId19"/>
    <p:sldId id="276" r:id="rId20"/>
    <p:sldId id="295" r:id="rId21"/>
    <p:sldId id="296" r:id="rId22"/>
    <p:sldId id="305" r:id="rId23"/>
    <p:sldId id="268" r:id="rId24"/>
    <p:sldId id="313" r:id="rId25"/>
    <p:sldId id="314" r:id="rId26"/>
    <p:sldId id="315" r:id="rId27"/>
    <p:sldId id="316" r:id="rId28"/>
    <p:sldId id="317" r:id="rId29"/>
    <p:sldId id="318" r:id="rId30"/>
    <p:sldId id="319" r:id="rId31"/>
    <p:sldId id="288" r:id="rId32"/>
    <p:sldId id="289" r:id="rId33"/>
    <p:sldId id="297" r:id="rId34"/>
    <p:sldId id="290" r:id="rId35"/>
    <p:sldId id="298" r:id="rId36"/>
    <p:sldId id="306" r:id="rId37"/>
    <p:sldId id="285" r:id="rId38"/>
    <p:sldId id="279" r:id="rId39"/>
    <p:sldId id="280" r:id="rId40"/>
    <p:sldId id="281" r:id="rId41"/>
    <p:sldId id="282" r:id="rId42"/>
    <p:sldId id="283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8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C8D4A5-A20B-4382-A2E8-B95B6FB25E17}" type="datetimeFigureOut">
              <a:rPr lang="en-US" smtClean="0"/>
              <a:t>3/27/2013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33F7F6-CB00-491D-B5EF-6F0D6B9B51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147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33F7F6-CB00-491D-B5EF-6F0D6B9B511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427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3/27/2013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3/27/2013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3/27/2013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3/27/2013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3/27/2013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3/27/2013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3/27/2013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9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2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5.wav"/><Relationship Id="rId5" Type="http://schemas.openxmlformats.org/officeDocument/2006/relationships/audio" Target="../media/audio4.wav"/><Relationship Id="rId4" Type="http://schemas.openxmlformats.org/officeDocument/2006/relationships/audio" Target="../media/audio3.wav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8.w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359898"/>
            <a:ext cx="7620000" cy="1316502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752600"/>
            <a:ext cx="76200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775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মোহাম্মদ আব্বাস উদ্দিন</a:t>
            </a:r>
            <a:br>
              <a:rPr lang="bn-BD" sz="7200" dirty="0" smtClean="0">
                <a:latin typeface="NikoshBAN" pitchFamily="2" charset="0"/>
                <a:cs typeface="NikoshBAN" pitchFamily="2" charset="0"/>
              </a:rPr>
            </a:br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প্রভাষক,রসায়ন</a:t>
            </a:r>
            <a:endParaRPr lang="en-US" sz="7200" dirty="0" smtClean="0">
              <a:latin typeface="NikoshBAN" pitchFamily="2" charset="0"/>
              <a:cs typeface="NikoshBAN" pitchFamily="2" charset="0"/>
            </a:endParaRPr>
          </a:p>
          <a:p>
            <a:pPr marL="109728" indent="0">
              <a:buNone/>
            </a:pPr>
            <a:r>
              <a:rPr lang="bn-BD" sz="6000" dirty="0" smtClean="0"/>
              <a:t>ফেনী </a:t>
            </a:r>
            <a:r>
              <a:rPr lang="bn-BD" sz="6000" dirty="0"/>
              <a:t>গার্লস ক্যাডেট কলেজ</a:t>
            </a:r>
            <a:endParaRPr lang="en-US" sz="6000" dirty="0"/>
          </a:p>
          <a:p>
            <a:endParaRPr lang="en-US" sz="7200" dirty="0" smtClean="0">
              <a:latin typeface="NikoshBAN" pitchFamily="2" charset="0"/>
              <a:cs typeface="NikoshBAN" pitchFamily="2" charset="0"/>
            </a:endParaRPr>
          </a:p>
          <a:p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330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শ্রেণিঃ একাদশ বিজ্ঞান</a:t>
            </a:r>
          </a:p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বিষয়ঃ রসায়ন</a:t>
            </a:r>
            <a:endParaRPr lang="en-US" sz="8000" dirty="0" smtClean="0">
              <a:latin typeface="NikoshBAN" pitchFamily="2" charset="0"/>
              <a:cs typeface="NikoshBAN" pitchFamily="2" charset="0"/>
            </a:endParaRPr>
          </a:p>
          <a:p>
            <a:endParaRPr lang="bn-BD" sz="80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266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514600"/>
            <a:ext cx="8305800" cy="9906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endParaRPr lang="bn-BD" dirty="0" smtClean="0"/>
          </a:p>
          <a:p>
            <a:pPr marL="0" indent="0"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গ্যাস সূত্রস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মূহ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বলতে পারবে ।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bn-BD" dirty="0" smtClean="0"/>
              <a:t>শিখনফল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81000" y="3733800"/>
            <a:ext cx="8305800" cy="1219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anchor="ctr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গ্যাসের সংকোচন ও প্রসারনের উপর</a:t>
            </a:r>
          </a:p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তাপমাত্রা ও চাপের প্রভাব ব্যখ্যা করতে পারবে 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81000" y="5181600"/>
            <a:ext cx="8077200" cy="1219200"/>
          </a:xfrm>
          <a:prstGeom prst="rect">
            <a:avLst/>
          </a:prstGeom>
          <a:solidFill>
            <a:srgbClr val="00B0F0"/>
          </a:solidFill>
        </p:spPr>
        <p:txBody>
          <a:bodyPr anchor="ctr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L="0" lvl="3" algn="ctr">
              <a:spcBef>
                <a:spcPct val="0"/>
              </a:spcBef>
            </a:pPr>
            <a:r>
              <a:rPr lang="bn-BD" sz="4800" dirty="0"/>
              <a:t>চার্লসের </a:t>
            </a:r>
            <a:r>
              <a:rPr lang="bn-BD" sz="4800" dirty="0" smtClean="0"/>
              <a:t>সূত্র ব্যবহার করে কেল্ভিন স্কেল</a:t>
            </a:r>
            <a:endParaRPr lang="bn-BD" dirty="0"/>
          </a:p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প্রতিষ্ঠা করতে পারবে।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524000"/>
            <a:ext cx="3505200" cy="58477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-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819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2" grpId="0" animBg="1"/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1035"/>
          <p:cNvSpPr>
            <a:spLocks noChangeArrowheads="1"/>
          </p:cNvSpPr>
          <p:nvPr/>
        </p:nvSpPr>
        <p:spPr bwMode="auto">
          <a:xfrm>
            <a:off x="685800" y="1981200"/>
            <a:ext cx="7924800" cy="40386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1030" descr="F:\MJTWeb\KS3\Year9\MovingEnergy\solid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819400"/>
            <a:ext cx="1189038" cy="1189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31" descr="F:\MJTWeb\KS3\Year9\MovingEnergy\liquid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819400"/>
            <a:ext cx="1189038" cy="1189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32" descr="F:\MJTWeb\KS3\Year9\MovingEnergy\gas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743200"/>
            <a:ext cx="1189038" cy="1189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9586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35"/>
          <p:cNvSpPr>
            <a:spLocks noChangeArrowheads="1"/>
          </p:cNvSpPr>
          <p:nvPr/>
        </p:nvSpPr>
        <p:spPr bwMode="auto">
          <a:xfrm>
            <a:off x="533400" y="1524000"/>
            <a:ext cx="8077200" cy="40386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6" name="Picture 1032" descr="F:\MJTWeb\KS3\Year9\MovingEnergy\gas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057400"/>
            <a:ext cx="25908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391400" y="4572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081869"/>
              </p:ext>
            </p:extLst>
          </p:nvPr>
        </p:nvGraphicFramePr>
        <p:xfrm>
          <a:off x="5486400" y="15240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Packager Shell Object" showAsIcon="1" r:id="rId4" imgW="914400" imgH="771480" progId="Package">
                  <p:embed/>
                </p:oleObj>
              </mc:Choice>
              <mc:Fallback>
                <p:oleObj name="Packager Shell Object" showAsIcon="1" r:id="rId4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486400" y="15240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8391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1"/>
            <a:ext cx="8229600" cy="2209800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marL="109728" indent="0" algn="ctr"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গ্যাস সূত্রস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মূহ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bn-BD" sz="4400" dirty="0" smtClean="0"/>
              <a:t>পাঠ শিরোনাম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703114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76200" y="152400"/>
            <a:ext cx="8991600" cy="5486400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lvl="3" algn="l"/>
            <a:r>
              <a:rPr lang="bn-BD" dirty="0" smtClean="0"/>
              <a:t> </a:t>
            </a:r>
            <a:r>
              <a:rPr lang="bn-BD" sz="4000" dirty="0" smtClean="0"/>
              <a:t>বয়েলের সূত্র  </a:t>
            </a:r>
            <a:r>
              <a:rPr lang="en-US" sz="4000" dirty="0" smtClean="0"/>
              <a:t>√</a:t>
            </a:r>
            <a:endParaRPr lang="bn-BD" sz="4000" dirty="0" smtClean="0"/>
          </a:p>
          <a:p>
            <a:pPr lvl="3" algn="l"/>
            <a:r>
              <a:rPr lang="bn-BD" dirty="0" smtClean="0"/>
              <a:t> </a:t>
            </a:r>
          </a:p>
          <a:p>
            <a:pPr lvl="3" algn="l"/>
            <a:r>
              <a:rPr lang="bn-BD" dirty="0" smtClean="0"/>
              <a:t>   </a:t>
            </a:r>
            <a:r>
              <a:rPr lang="bn-BD" sz="4800" dirty="0" smtClean="0"/>
              <a:t>চার্লসের সূত্র</a:t>
            </a:r>
            <a:r>
              <a:rPr lang="en-US" sz="4800" dirty="0" smtClean="0"/>
              <a:t>√</a:t>
            </a:r>
            <a:endParaRPr lang="bn-BD" dirty="0" smtClean="0"/>
          </a:p>
          <a:p>
            <a:pPr lvl="3" algn="l"/>
            <a:endParaRPr lang="bn-BD" dirty="0" smtClean="0"/>
          </a:p>
          <a:p>
            <a:pPr lvl="3" algn="l"/>
            <a:r>
              <a:rPr lang="bn-BD" sz="4400" dirty="0" smtClean="0"/>
              <a:t>অ্যাভোগ্যাড্রোর সূত্র</a:t>
            </a:r>
          </a:p>
          <a:p>
            <a:pPr lvl="3" algn="l"/>
            <a:endParaRPr lang="bn-BD" sz="4400" dirty="0" smtClean="0"/>
          </a:p>
          <a:p>
            <a:pPr lvl="3" algn="l"/>
            <a:r>
              <a:rPr lang="bn-BD" sz="4000" dirty="0" smtClean="0"/>
              <a:t>ডাল্টনের আংশিক চাপ সূত্র</a:t>
            </a:r>
            <a:endParaRPr lang="en-US" sz="4000" dirty="0" smtClean="0"/>
          </a:p>
          <a:p>
            <a:pPr lvl="3" algn="l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গ্রাহামের সূত্র</a:t>
            </a:r>
          </a:p>
          <a:p>
            <a:pPr lvl="3"/>
            <a:endParaRPr lang="en-US" dirty="0"/>
          </a:p>
        </p:txBody>
      </p:sp>
      <p:sp>
        <p:nvSpPr>
          <p:cNvPr id="19" name="Right Arrow 18"/>
          <p:cNvSpPr/>
          <p:nvPr/>
        </p:nvSpPr>
        <p:spPr>
          <a:xfrm>
            <a:off x="304800" y="381000"/>
            <a:ext cx="9144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228600" y="2514600"/>
            <a:ext cx="10668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>
            <a:off x="304800" y="1447800"/>
            <a:ext cx="990600" cy="1524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228600" y="3886200"/>
            <a:ext cx="10668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228600" y="4724400"/>
            <a:ext cx="10668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782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524000"/>
            <a:ext cx="5181600" cy="48006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রবার্ট বয়েল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824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534400" cy="4483291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স্থির তাপমাত্রায় </a:t>
            </a: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নির্দিষ্ট ভরের </a:t>
            </a: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গ্যাসের আয়তন উহার উপর প্রযুক্ত চাপের ব্যস্তানুপাতে পরিবর্তিত হয়।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lvl="3" algn="ctr"/>
            <a:r>
              <a:rPr lang="bn-BD" sz="6000" dirty="0" smtClean="0"/>
              <a:t>বয়েলের সূত্র</a:t>
            </a:r>
          </a:p>
        </p:txBody>
      </p:sp>
    </p:spTree>
    <p:extLst>
      <p:ext uri="{BB962C8B-B14F-4D97-AF65-F5344CB8AC3E}">
        <p14:creationId xmlns:p14="http://schemas.microsoft.com/office/powerpoint/2010/main" val="2239928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066800"/>
            <a:ext cx="7620000" cy="5334000"/>
          </a:xfrm>
        </p:spPr>
      </p:pic>
    </p:spTree>
    <p:extLst>
      <p:ext uri="{BB962C8B-B14F-4D97-AF65-F5344CB8AC3E}">
        <p14:creationId xmlns:p14="http://schemas.microsoft.com/office/powerpoint/2010/main" val="600011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গাণিতিক প্রকাশ</a:t>
            </a:r>
            <a:endParaRPr lang="en-US" sz="5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6887882"/>
              </p:ext>
            </p:extLst>
          </p:nvPr>
        </p:nvGraphicFramePr>
        <p:xfrm>
          <a:off x="1828800" y="1981200"/>
          <a:ext cx="4687887" cy="311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" name="Equation" r:id="rId3" imgW="431640" imgH="393480" progId="Equation.3">
                  <p:embed/>
                </p:oleObj>
              </mc:Choice>
              <mc:Fallback>
                <p:oleObj name="Equation" r:id="rId3" imgW="4316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28800" y="1981200"/>
                        <a:ext cx="4687887" cy="3117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33095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3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1" y="3505200"/>
            <a:ext cx="2667398" cy="762000"/>
          </a:xfrm>
        </p:spPr>
      </p:pic>
    </p:spTree>
    <p:extLst>
      <p:ext uri="{BB962C8B-B14F-4D97-AF65-F5344CB8AC3E}">
        <p14:creationId xmlns:p14="http://schemas.microsoft.com/office/powerpoint/2010/main" val="302396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1" y="3124200"/>
            <a:ext cx="4953000" cy="1010444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62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371600"/>
            <a:ext cx="7924800" cy="4733281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pPr algn="ctr"/>
            <a:r>
              <a:rPr lang="bn-BD" dirty="0">
                <a:latin typeface="NikoshBAN" pitchFamily="2" charset="0"/>
                <a:cs typeface="NikoshBAN" pitchFamily="2" charset="0"/>
              </a:rPr>
              <a:t>ধ্রুব তাপমাত্রায় চাপ ও আয়তনের সম্পর্ক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89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ownloads\A.D.SYD\boylelaw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042632"/>
            <a:ext cx="6781800" cy="5115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711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74" b="4672"/>
          <a:stretch/>
        </p:blipFill>
        <p:spPr>
          <a:xfrm>
            <a:off x="685800" y="2105891"/>
            <a:ext cx="7696200" cy="3588327"/>
          </a:xfrm>
        </p:spPr>
      </p:pic>
      <p:sp>
        <p:nvSpPr>
          <p:cNvPr id="2" name="TextBox 1"/>
          <p:cNvSpPr txBox="1"/>
          <p:nvPr/>
        </p:nvSpPr>
        <p:spPr>
          <a:xfrm>
            <a:off x="1995055" y="1371600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চাপ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00800" y="1540877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চাপ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497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13" b="16910"/>
          <a:stretch/>
        </p:blipFill>
        <p:spPr>
          <a:xfrm>
            <a:off x="1524000" y="2064327"/>
            <a:ext cx="6019800" cy="32004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ধ্রুব তাপমাত্রায় চাপ ও আয়তনের সম্পর্ক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28800" y="52578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চাপ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352800" y="53340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তাপমাত্রা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00600" y="5421868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চাপ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400800" y="53340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তাপমাত্রা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113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19"/>
          <a:stretch/>
        </p:blipFill>
        <p:spPr>
          <a:xfrm>
            <a:off x="1143000" y="1601705"/>
            <a:ext cx="7086600" cy="4328636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</p:spPr>
        <p:txBody>
          <a:bodyPr/>
          <a:lstStyle/>
          <a:p>
            <a:pPr algn="ctr"/>
            <a:r>
              <a:rPr lang="bn-BD" dirty="0" smtClean="0"/>
              <a:t>লেখচিত্র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4278868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76600" y="6172200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V</a:t>
            </a:r>
            <a:endParaRPr lang="en-US" sz="3600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762000" y="2667000"/>
            <a:ext cx="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267200" y="6495365"/>
            <a:ext cx="1905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1750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00" b="23764"/>
          <a:stretch/>
        </p:blipFill>
        <p:spPr>
          <a:xfrm>
            <a:off x="1995054" y="1676400"/>
            <a:ext cx="5396345" cy="3311236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>
                <a:latin typeface="NikoshBAN" pitchFamily="2" charset="0"/>
                <a:cs typeface="NikoshBAN" pitchFamily="2" charset="0"/>
              </a:rPr>
              <a:t>ধ্রুব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তাপমাত্রায় চাপ 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ও আয়তনের সম্পর্ক</a:t>
            </a:r>
            <a:endParaRPr lang="en-US" dirty="0"/>
          </a:p>
        </p:txBody>
      </p:sp>
      <p:sp>
        <p:nvSpPr>
          <p:cNvPr id="5" name="Rectangle 1099"/>
          <p:cNvSpPr>
            <a:spLocks noChangeArrowheads="1"/>
          </p:cNvSpPr>
          <p:nvPr/>
        </p:nvSpPr>
        <p:spPr bwMode="auto">
          <a:xfrm rot="16200000">
            <a:off x="1172973" y="3212712"/>
            <a:ext cx="11878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/>
              <a:t> </a:t>
            </a:r>
            <a:r>
              <a:rPr lang="bn-BD" dirty="0" smtClean="0"/>
              <a:t>আয়তন</a:t>
            </a:r>
            <a:r>
              <a:rPr lang="en-US" dirty="0" smtClean="0"/>
              <a:t> </a:t>
            </a:r>
            <a:r>
              <a:rPr lang="en-US" dirty="0" smtClean="0"/>
              <a:t>(V)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895600" y="5334000"/>
                <a:ext cx="990600" cy="613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2400" dirty="0" smtClean="0">
                    <a:latin typeface="NikoshBAN" pitchFamily="2" charset="0"/>
                    <a:cs typeface="NikoshBAN" pitchFamily="2" charset="0"/>
                  </a:rPr>
                  <a:t>চাপ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sz="24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  <a:cs typeface="NikoshBAN" pitchFamily="2" charset="0"/>
                          </a:rPr>
                          <m:t>𝑃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NikoshBAN" pitchFamily="2" charset="0"/>
                    <a:cs typeface="NikoshBAN" pitchFamily="2" charset="0"/>
                  </a:rPr>
                  <a:t>)</a:t>
                </a:r>
                <a:endParaRPr lang="en-US" sz="24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5334000"/>
                <a:ext cx="990600" cy="613886"/>
              </a:xfrm>
              <a:prstGeom prst="rect">
                <a:avLst/>
              </a:prstGeom>
              <a:blipFill rotWithShape="1">
                <a:blip r:embed="rId3"/>
                <a:stretch>
                  <a:fillRect l="-9202" r="-10429" b="-128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 flipV="1">
            <a:off x="1766886" y="2057400"/>
            <a:ext cx="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886200" y="5640943"/>
            <a:ext cx="1600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381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18" r="28513" b="35534"/>
          <a:stretch/>
        </p:blipFill>
        <p:spPr>
          <a:xfrm>
            <a:off x="1981200" y="990600"/>
            <a:ext cx="5334000" cy="4771537"/>
          </a:xfrm>
        </p:spPr>
      </p:pic>
    </p:spTree>
    <p:extLst>
      <p:ext uri="{BB962C8B-B14F-4D97-AF65-F5344CB8AC3E}">
        <p14:creationId xmlns:p14="http://schemas.microsoft.com/office/powerpoint/2010/main" val="3459624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524000"/>
            <a:ext cx="4495800" cy="4267199"/>
          </a:xfrm>
        </p:spPr>
      </p:pic>
      <p:sp>
        <p:nvSpPr>
          <p:cNvPr id="7" name="TextBox 6"/>
          <p:cNvSpPr txBox="1"/>
          <p:nvPr/>
        </p:nvSpPr>
        <p:spPr>
          <a:xfrm>
            <a:off x="1828800" y="579120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1746-1823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25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solidFill>
                <a:schemeClr val="bg2"/>
              </a:solidFill>
            </p:spPr>
            <p:txBody>
              <a:bodyPr>
                <a:normAutofit/>
              </a:bodyPr>
              <a:lstStyle/>
              <a:p>
                <a:pPr marL="109728" indent="0" algn="just">
                  <a:buNone/>
                </a:pPr>
                <a:r>
                  <a:rPr lang="bn-BD" sz="5400" dirty="0" smtClean="0">
                    <a:latin typeface="NikoshBAN" pitchFamily="2" charset="0"/>
                    <a:cs typeface="NikoshBAN" pitchFamily="2" charset="0"/>
                  </a:rPr>
                  <a:t>স্থির চাপে </a:t>
                </a:r>
                <a:r>
                  <a:rPr lang="bn-BD" sz="5400" dirty="0" smtClean="0">
                    <a:latin typeface="NikoshBAN" pitchFamily="2" charset="0"/>
                    <a:cs typeface="NikoshBAN" pitchFamily="2" charset="0"/>
                  </a:rPr>
                  <a:t>নির্দিষ্ট </a:t>
                </a:r>
                <a:r>
                  <a:rPr lang="bn-BD" sz="5400" dirty="0" smtClean="0">
                    <a:latin typeface="NikoshBAN" pitchFamily="2" charset="0"/>
                    <a:cs typeface="NikoshBAN" pitchFamily="2" charset="0"/>
                  </a:rPr>
                  <a:t>ভরের </a:t>
                </a:r>
                <a:r>
                  <a:rPr lang="bn-BD" sz="5400" dirty="0">
                    <a:latin typeface="NikoshBAN" pitchFamily="2" charset="0"/>
                    <a:cs typeface="NikoshBAN" pitchFamily="2" charset="0"/>
                  </a:rPr>
                  <a:t>গ্যাসের </a:t>
                </a:r>
                <a:r>
                  <a:rPr lang="bn-BD" sz="5400" dirty="0" smtClean="0">
                    <a:latin typeface="NikoshBAN" pitchFamily="2" charset="0"/>
                    <a:cs typeface="NikoshBAN" pitchFamily="2" charset="0"/>
                  </a:rPr>
                  <a:t>আয়তন প্রতি ডিগ্রী সেন্টিগ্রেড তাপমাত্রা বৃদ্ধি বা হ্রাসের দরুন শূণ্য</a:t>
                </a:r>
                <a:r>
                  <a:rPr lang="bn-BD" sz="48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4800">
                    <a:latin typeface="NikoshBAN" pitchFamily="2" charset="0"/>
                    <a:cs typeface="NikoshBAN" pitchFamily="2" charset="0"/>
                  </a:rPr>
                  <a:t>ডিগ্রী </a:t>
                </a:r>
                <a:r>
                  <a:rPr lang="bn-BD" sz="4800" smtClean="0">
                    <a:latin typeface="NikoshBAN" pitchFamily="2" charset="0"/>
                    <a:cs typeface="NikoshBAN" pitchFamily="2" charset="0"/>
                  </a:rPr>
                  <a:t>সেন্টিগ্রেড </a:t>
                </a:r>
                <a:r>
                  <a:rPr lang="bn-BD" sz="4800" dirty="0" smtClean="0">
                    <a:latin typeface="NikoshBAN" pitchFamily="2" charset="0"/>
                    <a:cs typeface="NikoshBAN" pitchFamily="2" charset="0"/>
                  </a:rPr>
                  <a:t>তাপমাত্রায় তার আয়তনের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sz="48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48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4800" b="0" i="1" smtClean="0">
                            <a:latin typeface="Cambria Math"/>
                            <a:cs typeface="NikoshBAN" pitchFamily="2" charset="0"/>
                          </a:rPr>
                          <m:t>273</m:t>
                        </m:r>
                      </m:den>
                    </m:f>
                  </m:oMath>
                </a14:m>
                <a:r>
                  <a:rPr lang="en-US" sz="48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4800" dirty="0" smtClean="0">
                    <a:latin typeface="NikoshBAN" pitchFamily="2" charset="0"/>
                    <a:cs typeface="NikoshBAN" pitchFamily="2" charset="0"/>
                  </a:rPr>
                  <a:t>অংশ যথাক্রমে </a:t>
                </a:r>
                <a:r>
                  <a:rPr lang="bn-BD" sz="4800" dirty="0">
                    <a:latin typeface="NikoshBAN" pitchFamily="2" charset="0"/>
                    <a:cs typeface="NikoshBAN" pitchFamily="2" charset="0"/>
                  </a:rPr>
                  <a:t>বৃদ্ধি বা </a:t>
                </a:r>
                <a:r>
                  <a:rPr lang="bn-BD" sz="4800" dirty="0" smtClean="0">
                    <a:latin typeface="NikoshBAN" pitchFamily="2" charset="0"/>
                    <a:cs typeface="NikoshBAN" pitchFamily="2" charset="0"/>
                  </a:rPr>
                  <a:t>হ্রাস পায়।</a:t>
                </a:r>
                <a:endParaRPr lang="en-US" sz="48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593" t="-3774" r="-5926" b="-28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pPr algn="ctr"/>
            <a:r>
              <a:rPr lang="bn-BD" sz="4400" dirty="0"/>
              <a:t>চার্লসের সূত্র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394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2209800"/>
                <a:ext cx="8077200" cy="3797491"/>
              </a:xfrm>
              <a:solidFill>
                <a:srgbClr val="00B0F0"/>
              </a:solidFill>
            </p:spPr>
            <p:txBody>
              <a:bodyPr>
                <a:normAutofit/>
              </a:bodyPr>
              <a:lstStyle/>
              <a:p>
                <a:pPr marL="109728" indent="0">
                  <a:buNone/>
                </a:pPr>
                <a:endParaRPr lang="en-US" sz="4000" dirty="0" smtClean="0">
                  <a:latin typeface="NikoshBAN" pitchFamily="2" charset="0"/>
                  <a:cs typeface="NikoshBAN" pitchFamily="2" charset="0"/>
                </a:endParaRPr>
              </a:p>
              <a:p>
                <a:pPr marL="109728" indent="0">
                  <a:buNone/>
                </a:pPr>
                <a:r>
                  <a:rPr lang="bn-BD" sz="7200" baseline="-25000" dirty="0" smtClean="0">
                    <a:latin typeface="NikoshBAN" pitchFamily="2" charset="0"/>
                    <a:cs typeface="NikoshBAN" pitchFamily="2" charset="0"/>
                  </a:rPr>
                  <a:t>সুতরাং</a:t>
                </a:r>
                <a:r>
                  <a:rPr lang="bn-BD" sz="7200" dirty="0" smtClean="0">
                    <a:latin typeface="NikoshBAN" pitchFamily="2" charset="0"/>
                    <a:cs typeface="NikoshBAN" pitchFamily="2" charset="0"/>
                  </a:rPr>
                  <a:t>  </a:t>
                </a:r>
              </a:p>
              <a:p>
                <a:pPr marL="109728" indent="0">
                  <a:buNone/>
                </a:pPr>
                <a:r>
                  <a:rPr lang="en-US" sz="7200" dirty="0" err="1" smtClean="0">
                    <a:latin typeface="NikoshBAN" pitchFamily="2" charset="0"/>
                    <a:cs typeface="NikoshBAN" pitchFamily="2" charset="0"/>
                  </a:rPr>
                  <a:t>V</a:t>
                </a:r>
                <a:r>
                  <a:rPr lang="en-US" sz="7200" baseline="-25000" dirty="0" err="1" smtClean="0">
                    <a:latin typeface="NikoshBAN" pitchFamily="2" charset="0"/>
                    <a:cs typeface="NikoshBAN" pitchFamily="2" charset="0"/>
                  </a:rPr>
                  <a:t>t</a:t>
                </a:r>
                <a:r>
                  <a:rPr lang="bn-BD" sz="7200" baseline="-25000" dirty="0" smtClean="0"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bn-BD" sz="7200" dirty="0" smtClean="0"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en-US" sz="7200" dirty="0" smtClean="0">
                    <a:latin typeface="NikoshBAN" pitchFamily="2" charset="0"/>
                    <a:cs typeface="NikoshBAN" pitchFamily="2" charset="0"/>
                  </a:rPr>
                  <a:t> v</a:t>
                </a:r>
                <a:r>
                  <a:rPr lang="en-US" sz="7200" baseline="-25000" dirty="0" smtClean="0">
                    <a:latin typeface="NikoshBAN" pitchFamily="2" charset="0"/>
                    <a:cs typeface="NikoshBAN" pitchFamily="2" charset="0"/>
                  </a:rPr>
                  <a:t>0</a:t>
                </a:r>
                <a:r>
                  <a:rPr lang="bn-BD" sz="7200" baseline="-250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7200" dirty="0" smtClean="0">
                    <a:latin typeface="NikoshBAN" pitchFamily="2" charset="0"/>
                    <a:cs typeface="NikoshBAN" pitchFamily="2" charset="0"/>
                  </a:rPr>
                  <a:t> +</a:t>
                </a:r>
                <a:r>
                  <a:rPr lang="en-US" sz="7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72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7200" dirty="0">
                            <a:latin typeface="NikoshBAN" pitchFamily="2" charset="0"/>
                            <a:cs typeface="NikoshBAN" pitchFamily="2" charset="0"/>
                          </a:rPr>
                          <m:t>v</m:t>
                        </m:r>
                        <m:r>
                          <m:rPr>
                            <m:nor/>
                          </m:rPr>
                          <a:rPr lang="en-US" sz="7200" baseline="-25000" dirty="0">
                            <a:latin typeface="NikoshBAN" pitchFamily="2" charset="0"/>
                            <a:cs typeface="NikoshBAN" pitchFamily="2" charset="0"/>
                          </a:rPr>
                          <m:t>0</m:t>
                        </m:r>
                        <m:r>
                          <m:rPr>
                            <m:nor/>
                          </m:rPr>
                          <a:rPr lang="en-US" sz="7200" b="0" i="0" baseline="-25000" dirty="0" smtClean="0">
                            <a:latin typeface="NikoshBAN" pitchFamily="2" charset="0"/>
                            <a:cs typeface="NikoshBAN" pitchFamily="2" charset="0"/>
                          </a:rPr>
                          <m:t>  </m:t>
                        </m:r>
                        <m:r>
                          <a:rPr lang="en-US" sz="7200" b="0" i="1" baseline="-25000" dirty="0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num>
                      <m:den>
                        <m:r>
                          <a:rPr lang="en-US" sz="7200" b="0" i="1" smtClean="0">
                            <a:latin typeface="Cambria Math"/>
                            <a:cs typeface="NikoshBAN" pitchFamily="2" charset="0"/>
                          </a:rPr>
                          <m:t>273</m:t>
                        </m:r>
                      </m:den>
                    </m:f>
                  </m:oMath>
                </a14:m>
                <a:r>
                  <a:rPr lang="en-US" sz="7200" dirty="0" smtClean="0">
                    <a:latin typeface="NikoshBAN" pitchFamily="2" charset="0"/>
                    <a:cs typeface="NikoshBAN" pitchFamily="2" charset="0"/>
                  </a:rPr>
                  <a:t>x t</a:t>
                </a:r>
                <a:endParaRPr lang="en-US" sz="72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2209800"/>
                <a:ext cx="8077200" cy="3797491"/>
              </a:xfrm>
              <a:blipFill rotWithShape="1">
                <a:blip r:embed="rId2"/>
                <a:stretch>
                  <a:fillRect l="-4302" t="-2733" b="-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304800"/>
            <a:ext cx="8153400" cy="1722438"/>
          </a:xfrm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মনে করি ০</a:t>
            </a:r>
            <a:r>
              <a:rPr lang="bn-BD" sz="4400" baseline="30000" dirty="0">
                <a:latin typeface="NikoshBAN" pitchFamily="2" charset="0"/>
                <a:cs typeface="NikoshBAN" pitchFamily="2" charset="0"/>
              </a:rPr>
              <a:t>০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C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 তাপমাত্রায় কোন গ্যাসের আয়তন 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v</a:t>
            </a:r>
            <a:r>
              <a:rPr lang="en-US" sz="4400" baseline="-25000" dirty="0">
                <a:latin typeface="NikoshBAN" pitchFamily="2" charset="0"/>
                <a:cs typeface="NikoshBAN" pitchFamily="2" charset="0"/>
              </a:rPr>
              <a:t>0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 এবং 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t</a:t>
            </a:r>
            <a:r>
              <a:rPr lang="en-US" sz="4400" baseline="30000" dirty="0">
                <a:latin typeface="NikoshBAN" pitchFamily="2" charset="0"/>
                <a:cs typeface="NikoshBAN" pitchFamily="2" charset="0"/>
              </a:rPr>
              <a:t>0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C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তাপমাত্রায় গ্যাসের আয়তন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V</a:t>
            </a:r>
            <a:r>
              <a:rPr lang="en-US" sz="4400" baseline="-25000" dirty="0" err="1">
                <a:latin typeface="NikoshBAN" pitchFamily="2" charset="0"/>
                <a:cs typeface="NikoshBAN" pitchFamily="2" charset="0"/>
              </a:rPr>
              <a:t>t</a:t>
            </a:r>
            <a:r>
              <a:rPr lang="en-US" sz="4400" baseline="-25000" dirty="0">
                <a:latin typeface="NikoshBAN" pitchFamily="2" charset="0"/>
                <a:cs typeface="NikoshBAN" pitchFamily="2" charset="0"/>
              </a:rPr>
              <a:t/>
            </a:r>
            <a:br>
              <a:rPr lang="en-US" sz="4400" baseline="-25000" dirty="0">
                <a:latin typeface="NikoshBAN" pitchFamily="2" charset="0"/>
                <a:cs typeface="NikoshBAN" pitchFamily="2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625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685801"/>
            <a:ext cx="7839075" cy="555625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48" name="Picture 1031" descr="setup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27940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9" name="Group 1118"/>
          <p:cNvGrpSpPr>
            <a:grpSpLocks/>
          </p:cNvGrpSpPr>
          <p:nvPr/>
        </p:nvGrpSpPr>
        <p:grpSpPr bwMode="auto">
          <a:xfrm>
            <a:off x="152400" y="1066800"/>
            <a:ext cx="7620000" cy="4708525"/>
            <a:chOff x="96" y="672"/>
            <a:chExt cx="4800" cy="2966"/>
          </a:xfrm>
        </p:grpSpPr>
        <p:sp>
          <p:nvSpPr>
            <p:cNvPr id="50" name="Line 1032"/>
            <p:cNvSpPr>
              <a:spLocks noChangeShapeType="1"/>
            </p:cNvSpPr>
            <p:nvPr/>
          </p:nvSpPr>
          <p:spPr bwMode="auto">
            <a:xfrm>
              <a:off x="96" y="3552"/>
              <a:ext cx="4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 dirty="0"/>
            </a:p>
          </p:txBody>
        </p:sp>
        <p:grpSp>
          <p:nvGrpSpPr>
            <p:cNvPr id="51" name="Group 1116"/>
            <p:cNvGrpSpPr>
              <a:grpSpLocks/>
            </p:cNvGrpSpPr>
            <p:nvPr/>
          </p:nvGrpSpPr>
          <p:grpSpPr bwMode="auto">
            <a:xfrm>
              <a:off x="96" y="672"/>
              <a:ext cx="4800" cy="2966"/>
              <a:chOff x="96" y="672"/>
              <a:chExt cx="4800" cy="2966"/>
            </a:xfrm>
          </p:grpSpPr>
          <p:sp>
            <p:nvSpPr>
              <p:cNvPr id="52" name="Line 1048"/>
              <p:cNvSpPr>
                <a:spLocks noChangeShapeType="1"/>
              </p:cNvSpPr>
              <p:nvPr/>
            </p:nvSpPr>
            <p:spPr bwMode="auto">
              <a:xfrm>
                <a:off x="3456" y="3552"/>
                <a:ext cx="0" cy="8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  <p:sp>
            <p:nvSpPr>
              <p:cNvPr id="53" name="Line 1049"/>
              <p:cNvSpPr>
                <a:spLocks noChangeShapeType="1"/>
              </p:cNvSpPr>
              <p:nvPr/>
            </p:nvSpPr>
            <p:spPr bwMode="auto">
              <a:xfrm>
                <a:off x="3216" y="3552"/>
                <a:ext cx="0" cy="8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  <p:sp>
            <p:nvSpPr>
              <p:cNvPr id="54" name="Line 1050"/>
              <p:cNvSpPr>
                <a:spLocks noChangeShapeType="1"/>
              </p:cNvSpPr>
              <p:nvPr/>
            </p:nvSpPr>
            <p:spPr bwMode="auto">
              <a:xfrm>
                <a:off x="2976" y="3552"/>
                <a:ext cx="0" cy="8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  <p:sp>
            <p:nvSpPr>
              <p:cNvPr id="55" name="Line 1052"/>
              <p:cNvSpPr>
                <a:spLocks noChangeShapeType="1"/>
              </p:cNvSpPr>
              <p:nvPr/>
            </p:nvSpPr>
            <p:spPr bwMode="auto">
              <a:xfrm>
                <a:off x="2736" y="3552"/>
                <a:ext cx="0" cy="8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  <p:sp>
            <p:nvSpPr>
              <p:cNvPr id="56" name="Line 1053"/>
              <p:cNvSpPr>
                <a:spLocks noChangeShapeType="1"/>
              </p:cNvSpPr>
              <p:nvPr/>
            </p:nvSpPr>
            <p:spPr bwMode="auto">
              <a:xfrm>
                <a:off x="2496" y="3552"/>
                <a:ext cx="0" cy="8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  <p:sp>
            <p:nvSpPr>
              <p:cNvPr id="57" name="Line 1054"/>
              <p:cNvSpPr>
                <a:spLocks noChangeShapeType="1"/>
              </p:cNvSpPr>
              <p:nvPr/>
            </p:nvSpPr>
            <p:spPr bwMode="auto">
              <a:xfrm>
                <a:off x="2256" y="3552"/>
                <a:ext cx="0" cy="8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  <p:sp>
            <p:nvSpPr>
              <p:cNvPr id="58" name="Line 1056"/>
              <p:cNvSpPr>
                <a:spLocks noChangeShapeType="1"/>
              </p:cNvSpPr>
              <p:nvPr/>
            </p:nvSpPr>
            <p:spPr bwMode="auto">
              <a:xfrm>
                <a:off x="2016" y="3552"/>
                <a:ext cx="0" cy="8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  <p:sp>
            <p:nvSpPr>
              <p:cNvPr id="59" name="Line 1057"/>
              <p:cNvSpPr>
                <a:spLocks noChangeShapeType="1"/>
              </p:cNvSpPr>
              <p:nvPr/>
            </p:nvSpPr>
            <p:spPr bwMode="auto">
              <a:xfrm>
                <a:off x="1776" y="3552"/>
                <a:ext cx="0" cy="8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  <p:sp>
            <p:nvSpPr>
              <p:cNvPr id="60" name="Line 1058"/>
              <p:cNvSpPr>
                <a:spLocks noChangeShapeType="1"/>
              </p:cNvSpPr>
              <p:nvPr/>
            </p:nvSpPr>
            <p:spPr bwMode="auto">
              <a:xfrm>
                <a:off x="1536" y="3552"/>
                <a:ext cx="0" cy="8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  <p:sp>
            <p:nvSpPr>
              <p:cNvPr id="61" name="Line 1059"/>
              <p:cNvSpPr>
                <a:spLocks noChangeShapeType="1"/>
              </p:cNvSpPr>
              <p:nvPr/>
            </p:nvSpPr>
            <p:spPr bwMode="auto">
              <a:xfrm>
                <a:off x="1296" y="3552"/>
                <a:ext cx="0" cy="8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  <p:sp>
            <p:nvSpPr>
              <p:cNvPr id="62" name="Line 1060"/>
              <p:cNvSpPr>
                <a:spLocks noChangeShapeType="1"/>
              </p:cNvSpPr>
              <p:nvPr/>
            </p:nvSpPr>
            <p:spPr bwMode="auto">
              <a:xfrm>
                <a:off x="1056" y="3552"/>
                <a:ext cx="0" cy="8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  <p:sp>
            <p:nvSpPr>
              <p:cNvPr id="63" name="Line 1062"/>
              <p:cNvSpPr>
                <a:spLocks noChangeShapeType="1"/>
              </p:cNvSpPr>
              <p:nvPr/>
            </p:nvSpPr>
            <p:spPr bwMode="auto">
              <a:xfrm>
                <a:off x="816" y="3552"/>
                <a:ext cx="0" cy="8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  <p:sp>
            <p:nvSpPr>
              <p:cNvPr id="64" name="Line 1063"/>
              <p:cNvSpPr>
                <a:spLocks noChangeShapeType="1"/>
              </p:cNvSpPr>
              <p:nvPr/>
            </p:nvSpPr>
            <p:spPr bwMode="auto">
              <a:xfrm>
                <a:off x="576" y="3552"/>
                <a:ext cx="0" cy="8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  <p:sp>
            <p:nvSpPr>
              <p:cNvPr id="65" name="Line 1064"/>
              <p:cNvSpPr>
                <a:spLocks noChangeShapeType="1"/>
              </p:cNvSpPr>
              <p:nvPr/>
            </p:nvSpPr>
            <p:spPr bwMode="auto">
              <a:xfrm>
                <a:off x="336" y="3552"/>
                <a:ext cx="0" cy="8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  <p:sp>
            <p:nvSpPr>
              <p:cNvPr id="66" name="Line 1065"/>
              <p:cNvSpPr>
                <a:spLocks noChangeShapeType="1"/>
              </p:cNvSpPr>
              <p:nvPr/>
            </p:nvSpPr>
            <p:spPr bwMode="auto">
              <a:xfrm>
                <a:off x="96" y="3552"/>
                <a:ext cx="0" cy="8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  <p:sp>
            <p:nvSpPr>
              <p:cNvPr id="67" name="Line 1066"/>
              <p:cNvSpPr>
                <a:spLocks noChangeShapeType="1"/>
              </p:cNvSpPr>
              <p:nvPr/>
            </p:nvSpPr>
            <p:spPr bwMode="auto">
              <a:xfrm>
                <a:off x="96" y="672"/>
                <a:ext cx="0" cy="28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  <p:sp>
            <p:nvSpPr>
              <p:cNvPr id="68" name="Line 1068"/>
              <p:cNvSpPr>
                <a:spLocks noChangeShapeType="1"/>
              </p:cNvSpPr>
              <p:nvPr/>
            </p:nvSpPr>
            <p:spPr bwMode="auto">
              <a:xfrm>
                <a:off x="96" y="1152"/>
                <a:ext cx="48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  <p:sp>
            <p:nvSpPr>
              <p:cNvPr id="69" name="Line 1069"/>
              <p:cNvSpPr>
                <a:spLocks noChangeShapeType="1"/>
              </p:cNvSpPr>
              <p:nvPr/>
            </p:nvSpPr>
            <p:spPr bwMode="auto">
              <a:xfrm>
                <a:off x="96" y="3072"/>
                <a:ext cx="48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  <p:sp>
            <p:nvSpPr>
              <p:cNvPr id="70" name="Line 1070"/>
              <p:cNvSpPr>
                <a:spLocks noChangeShapeType="1"/>
              </p:cNvSpPr>
              <p:nvPr/>
            </p:nvSpPr>
            <p:spPr bwMode="auto">
              <a:xfrm>
                <a:off x="96" y="2592"/>
                <a:ext cx="48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  <p:sp>
            <p:nvSpPr>
              <p:cNvPr id="71" name="Line 1071"/>
              <p:cNvSpPr>
                <a:spLocks noChangeShapeType="1"/>
              </p:cNvSpPr>
              <p:nvPr/>
            </p:nvSpPr>
            <p:spPr bwMode="auto">
              <a:xfrm>
                <a:off x="96" y="2112"/>
                <a:ext cx="48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  <p:sp>
            <p:nvSpPr>
              <p:cNvPr id="72" name="Line 1072"/>
              <p:cNvSpPr>
                <a:spLocks noChangeShapeType="1"/>
              </p:cNvSpPr>
              <p:nvPr/>
            </p:nvSpPr>
            <p:spPr bwMode="auto">
              <a:xfrm>
                <a:off x="96" y="1632"/>
                <a:ext cx="48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  <p:sp>
            <p:nvSpPr>
              <p:cNvPr id="73" name="Line 1073"/>
              <p:cNvSpPr>
                <a:spLocks noChangeShapeType="1"/>
              </p:cNvSpPr>
              <p:nvPr/>
            </p:nvSpPr>
            <p:spPr bwMode="auto">
              <a:xfrm>
                <a:off x="96" y="672"/>
                <a:ext cx="48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</p:grpSp>
      </p:grpSp>
      <p:sp>
        <p:nvSpPr>
          <p:cNvPr id="74" name="Line 1084"/>
          <p:cNvSpPr>
            <a:spLocks noChangeShapeType="1"/>
          </p:cNvSpPr>
          <p:nvPr/>
        </p:nvSpPr>
        <p:spPr bwMode="auto">
          <a:xfrm flipV="1">
            <a:off x="660400" y="819149"/>
            <a:ext cx="7121525" cy="48180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dirty="0"/>
          </a:p>
        </p:txBody>
      </p:sp>
      <p:sp>
        <p:nvSpPr>
          <p:cNvPr id="75" name="Oval 1090"/>
          <p:cNvSpPr>
            <a:spLocks noChangeArrowheads="1"/>
          </p:cNvSpPr>
          <p:nvPr/>
        </p:nvSpPr>
        <p:spPr bwMode="auto">
          <a:xfrm>
            <a:off x="5791200" y="2035175"/>
            <a:ext cx="152400" cy="152400"/>
          </a:xfrm>
          <a:prstGeom prst="ellipse">
            <a:avLst/>
          </a:prstGeom>
          <a:solidFill>
            <a:srgbClr val="0066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endParaRPr lang="en-US" dirty="0"/>
          </a:p>
        </p:txBody>
      </p:sp>
      <p:grpSp>
        <p:nvGrpSpPr>
          <p:cNvPr id="76" name="Group 1114"/>
          <p:cNvGrpSpPr>
            <a:grpSpLocks/>
          </p:cNvGrpSpPr>
          <p:nvPr/>
        </p:nvGrpSpPr>
        <p:grpSpPr bwMode="auto">
          <a:xfrm>
            <a:off x="7848608" y="838200"/>
            <a:ext cx="1050926" cy="4267200"/>
            <a:chOff x="4944" y="528"/>
            <a:chExt cx="662" cy="2688"/>
          </a:xfrm>
        </p:grpSpPr>
        <p:sp>
          <p:nvSpPr>
            <p:cNvPr id="77" name="Rectangle 1074"/>
            <p:cNvSpPr>
              <a:spLocks noChangeArrowheads="1"/>
            </p:cNvSpPr>
            <p:nvPr/>
          </p:nvSpPr>
          <p:spPr bwMode="auto">
            <a:xfrm>
              <a:off x="5044" y="2924"/>
              <a:ext cx="284" cy="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dirty="0"/>
                <a:t> 5 </a:t>
              </a:r>
            </a:p>
          </p:txBody>
        </p:sp>
        <p:sp>
          <p:nvSpPr>
            <p:cNvPr id="78" name="Rectangle 1075"/>
            <p:cNvSpPr>
              <a:spLocks noChangeArrowheads="1"/>
            </p:cNvSpPr>
            <p:nvPr/>
          </p:nvSpPr>
          <p:spPr bwMode="auto">
            <a:xfrm>
              <a:off x="4950" y="2448"/>
              <a:ext cx="426" cy="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dirty="0"/>
                <a:t> 10 </a:t>
              </a:r>
            </a:p>
          </p:txBody>
        </p:sp>
        <p:sp>
          <p:nvSpPr>
            <p:cNvPr id="79" name="Rectangle 1076"/>
            <p:cNvSpPr>
              <a:spLocks noChangeArrowheads="1"/>
            </p:cNvSpPr>
            <p:nvPr/>
          </p:nvSpPr>
          <p:spPr bwMode="auto">
            <a:xfrm>
              <a:off x="4944" y="1968"/>
              <a:ext cx="426" cy="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dirty="0"/>
                <a:t> 15 </a:t>
              </a:r>
            </a:p>
          </p:txBody>
        </p:sp>
        <p:sp>
          <p:nvSpPr>
            <p:cNvPr id="80" name="Rectangle 1077"/>
            <p:cNvSpPr>
              <a:spLocks noChangeArrowheads="1"/>
            </p:cNvSpPr>
            <p:nvPr/>
          </p:nvSpPr>
          <p:spPr bwMode="auto">
            <a:xfrm>
              <a:off x="4944" y="1488"/>
              <a:ext cx="426" cy="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dirty="0"/>
                <a:t> 20 </a:t>
              </a:r>
            </a:p>
          </p:txBody>
        </p:sp>
        <p:sp>
          <p:nvSpPr>
            <p:cNvPr id="81" name="Rectangle 1078"/>
            <p:cNvSpPr>
              <a:spLocks noChangeArrowheads="1"/>
            </p:cNvSpPr>
            <p:nvPr/>
          </p:nvSpPr>
          <p:spPr bwMode="auto">
            <a:xfrm>
              <a:off x="4944" y="1008"/>
              <a:ext cx="426" cy="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dirty="0"/>
                <a:t> 25 </a:t>
              </a:r>
            </a:p>
          </p:txBody>
        </p:sp>
        <p:sp>
          <p:nvSpPr>
            <p:cNvPr id="82" name="Rectangle 1079"/>
            <p:cNvSpPr>
              <a:spLocks noChangeArrowheads="1"/>
            </p:cNvSpPr>
            <p:nvPr/>
          </p:nvSpPr>
          <p:spPr bwMode="auto">
            <a:xfrm>
              <a:off x="4944" y="528"/>
              <a:ext cx="426" cy="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dirty="0"/>
                <a:t> 30 </a:t>
              </a:r>
            </a:p>
          </p:txBody>
        </p:sp>
        <p:sp>
          <p:nvSpPr>
            <p:cNvPr id="83" name="Rectangle 1099"/>
            <p:cNvSpPr>
              <a:spLocks noChangeArrowheads="1"/>
            </p:cNvSpPr>
            <p:nvPr/>
          </p:nvSpPr>
          <p:spPr bwMode="auto">
            <a:xfrm rot="16200000">
              <a:off x="5086" y="1882"/>
              <a:ext cx="866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dirty="0"/>
                <a:t> </a:t>
              </a:r>
              <a:r>
                <a:rPr lang="bn-BD" dirty="0" smtClean="0"/>
                <a:t>আয়তন</a:t>
              </a:r>
              <a:r>
                <a:rPr lang="en-US" dirty="0" smtClean="0"/>
                <a:t> (mL</a:t>
              </a:r>
              <a:r>
                <a:rPr lang="en-US" dirty="0"/>
                <a:t>)</a:t>
              </a:r>
            </a:p>
          </p:txBody>
        </p:sp>
      </p:grpSp>
      <p:grpSp>
        <p:nvGrpSpPr>
          <p:cNvPr id="84" name="Group 1115"/>
          <p:cNvGrpSpPr>
            <a:grpSpLocks/>
          </p:cNvGrpSpPr>
          <p:nvPr/>
        </p:nvGrpSpPr>
        <p:grpSpPr bwMode="auto">
          <a:xfrm>
            <a:off x="2438400" y="5784850"/>
            <a:ext cx="5778500" cy="463550"/>
            <a:chOff x="1536" y="3644"/>
            <a:chExt cx="3640" cy="292"/>
          </a:xfrm>
        </p:grpSpPr>
        <p:sp>
          <p:nvSpPr>
            <p:cNvPr id="85" name="Rectangle 1100"/>
            <p:cNvSpPr>
              <a:spLocks noChangeArrowheads="1"/>
            </p:cNvSpPr>
            <p:nvPr/>
          </p:nvSpPr>
          <p:spPr bwMode="auto">
            <a:xfrm>
              <a:off x="1536" y="3761"/>
              <a:ext cx="134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r>
                <a:rPr lang="en-US" dirty="0"/>
                <a:t> </a:t>
              </a:r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তাপমাত্রা</a:t>
              </a:r>
              <a:r>
                <a:rPr lang="en-US" dirty="0" smtClean="0"/>
                <a:t> </a:t>
              </a:r>
              <a:r>
                <a:rPr lang="en-US" dirty="0"/>
                <a:t>(</a:t>
              </a:r>
              <a:r>
                <a:rPr lang="en-US" dirty="0">
                  <a:sym typeface="Symbol" pitchFamily="18" charset="2"/>
                </a:rPr>
                <a:t></a:t>
              </a:r>
              <a:r>
                <a:rPr lang="en-US" dirty="0"/>
                <a:t>C)</a:t>
              </a:r>
            </a:p>
          </p:txBody>
        </p:sp>
        <p:sp>
          <p:nvSpPr>
            <p:cNvPr id="86" name="Rectangle 1101"/>
            <p:cNvSpPr>
              <a:spLocks noChangeArrowheads="1"/>
            </p:cNvSpPr>
            <p:nvPr/>
          </p:nvSpPr>
          <p:spPr bwMode="auto">
            <a:xfrm>
              <a:off x="3578" y="3644"/>
              <a:ext cx="213" cy="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dirty="0"/>
                <a:t> 0</a:t>
              </a:r>
            </a:p>
          </p:txBody>
        </p:sp>
        <p:sp>
          <p:nvSpPr>
            <p:cNvPr id="87" name="Rectangle 1102"/>
            <p:cNvSpPr>
              <a:spLocks noChangeArrowheads="1"/>
            </p:cNvSpPr>
            <p:nvPr/>
          </p:nvSpPr>
          <p:spPr bwMode="auto">
            <a:xfrm>
              <a:off x="4608" y="3644"/>
              <a:ext cx="568" cy="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dirty="0"/>
                <a:t> 100 </a:t>
              </a:r>
            </a:p>
          </p:txBody>
        </p:sp>
      </p:grpSp>
      <p:sp>
        <p:nvSpPr>
          <p:cNvPr id="88" name="Rectangle 1103"/>
          <p:cNvSpPr>
            <a:spLocks noChangeArrowheads="1"/>
          </p:cNvSpPr>
          <p:nvPr/>
        </p:nvSpPr>
        <p:spPr bwMode="auto">
          <a:xfrm>
            <a:off x="304800" y="5943600"/>
            <a:ext cx="1320800" cy="473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tIns="0" bIns="0">
            <a:spAutoFit/>
          </a:bodyPr>
          <a:lstStyle/>
          <a:p>
            <a:r>
              <a:rPr lang="en-US" dirty="0"/>
              <a:t>– 273 </a:t>
            </a:r>
          </a:p>
        </p:txBody>
      </p:sp>
      <p:sp>
        <p:nvSpPr>
          <p:cNvPr id="89" name="Line 1104"/>
          <p:cNvSpPr>
            <a:spLocks noChangeShapeType="1"/>
          </p:cNvSpPr>
          <p:nvPr/>
        </p:nvSpPr>
        <p:spPr bwMode="auto">
          <a:xfrm flipV="1">
            <a:off x="660400" y="2819400"/>
            <a:ext cx="7112000" cy="2819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dirty="0"/>
          </a:p>
        </p:txBody>
      </p:sp>
      <p:sp>
        <p:nvSpPr>
          <p:cNvPr id="90" name="Line 1105"/>
          <p:cNvSpPr>
            <a:spLocks noChangeShapeType="1"/>
          </p:cNvSpPr>
          <p:nvPr/>
        </p:nvSpPr>
        <p:spPr bwMode="auto">
          <a:xfrm flipV="1">
            <a:off x="660400" y="4724400"/>
            <a:ext cx="711200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dirty="0"/>
          </a:p>
        </p:txBody>
      </p:sp>
      <p:grpSp>
        <p:nvGrpSpPr>
          <p:cNvPr id="91" name="Group 1117"/>
          <p:cNvGrpSpPr>
            <a:grpSpLocks/>
          </p:cNvGrpSpPr>
          <p:nvPr/>
        </p:nvGrpSpPr>
        <p:grpSpPr bwMode="auto">
          <a:xfrm>
            <a:off x="5867400" y="1066801"/>
            <a:ext cx="1905000" cy="4640262"/>
            <a:chOff x="3696" y="672"/>
            <a:chExt cx="1200" cy="2966"/>
          </a:xfrm>
        </p:grpSpPr>
        <p:grpSp>
          <p:nvGrpSpPr>
            <p:cNvPr id="92" name="Group 1113"/>
            <p:cNvGrpSpPr>
              <a:grpSpLocks/>
            </p:cNvGrpSpPr>
            <p:nvPr/>
          </p:nvGrpSpPr>
          <p:grpSpPr bwMode="auto">
            <a:xfrm>
              <a:off x="3696" y="672"/>
              <a:ext cx="1200" cy="2966"/>
              <a:chOff x="3696" y="672"/>
              <a:chExt cx="1200" cy="2966"/>
            </a:xfrm>
          </p:grpSpPr>
          <p:sp>
            <p:nvSpPr>
              <p:cNvPr id="94" name="Line 1029"/>
              <p:cNvSpPr>
                <a:spLocks noChangeShapeType="1"/>
              </p:cNvSpPr>
              <p:nvPr/>
            </p:nvSpPr>
            <p:spPr bwMode="auto">
              <a:xfrm>
                <a:off x="3696" y="672"/>
                <a:ext cx="0" cy="28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  <p:sp>
            <p:nvSpPr>
              <p:cNvPr id="95" name="Line 1030"/>
              <p:cNvSpPr>
                <a:spLocks noChangeShapeType="1"/>
              </p:cNvSpPr>
              <p:nvPr/>
            </p:nvSpPr>
            <p:spPr bwMode="auto">
              <a:xfrm>
                <a:off x="3696" y="3552"/>
                <a:ext cx="12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  <p:sp>
            <p:nvSpPr>
              <p:cNvPr id="96" name="Line 1034"/>
              <p:cNvSpPr>
                <a:spLocks noChangeShapeType="1"/>
              </p:cNvSpPr>
              <p:nvPr/>
            </p:nvSpPr>
            <p:spPr bwMode="auto">
              <a:xfrm>
                <a:off x="3696" y="3552"/>
                <a:ext cx="0" cy="8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  <p:sp>
            <p:nvSpPr>
              <p:cNvPr id="97" name="Line 1037"/>
              <p:cNvSpPr>
                <a:spLocks noChangeShapeType="1"/>
              </p:cNvSpPr>
              <p:nvPr/>
            </p:nvSpPr>
            <p:spPr bwMode="auto">
              <a:xfrm>
                <a:off x="3936" y="3552"/>
                <a:ext cx="0" cy="8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  <p:sp>
            <p:nvSpPr>
              <p:cNvPr id="98" name="Line 1039"/>
              <p:cNvSpPr>
                <a:spLocks noChangeShapeType="1"/>
              </p:cNvSpPr>
              <p:nvPr/>
            </p:nvSpPr>
            <p:spPr bwMode="auto">
              <a:xfrm>
                <a:off x="4176" y="3552"/>
                <a:ext cx="0" cy="8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  <p:sp>
            <p:nvSpPr>
              <p:cNvPr id="99" name="Line 1041"/>
              <p:cNvSpPr>
                <a:spLocks noChangeShapeType="1"/>
              </p:cNvSpPr>
              <p:nvPr/>
            </p:nvSpPr>
            <p:spPr bwMode="auto">
              <a:xfrm>
                <a:off x="4416" y="3552"/>
                <a:ext cx="0" cy="8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  <p:sp>
            <p:nvSpPr>
              <p:cNvPr id="100" name="Line 1044"/>
              <p:cNvSpPr>
                <a:spLocks noChangeShapeType="1"/>
              </p:cNvSpPr>
              <p:nvPr/>
            </p:nvSpPr>
            <p:spPr bwMode="auto">
              <a:xfrm>
                <a:off x="4656" y="3552"/>
                <a:ext cx="0" cy="8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  <p:sp>
            <p:nvSpPr>
              <p:cNvPr id="101" name="Line 1046"/>
              <p:cNvSpPr>
                <a:spLocks noChangeShapeType="1"/>
              </p:cNvSpPr>
              <p:nvPr/>
            </p:nvSpPr>
            <p:spPr bwMode="auto">
              <a:xfrm>
                <a:off x="4896" y="3552"/>
                <a:ext cx="0" cy="8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  <p:sp>
            <p:nvSpPr>
              <p:cNvPr id="102" name="Line 1094"/>
              <p:cNvSpPr>
                <a:spLocks noChangeShapeType="1"/>
              </p:cNvSpPr>
              <p:nvPr/>
            </p:nvSpPr>
            <p:spPr bwMode="auto">
              <a:xfrm>
                <a:off x="3936" y="672"/>
                <a:ext cx="0" cy="28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  <p:sp>
            <p:nvSpPr>
              <p:cNvPr id="103" name="Line 1095"/>
              <p:cNvSpPr>
                <a:spLocks noChangeShapeType="1"/>
              </p:cNvSpPr>
              <p:nvPr/>
            </p:nvSpPr>
            <p:spPr bwMode="auto">
              <a:xfrm>
                <a:off x="4176" y="672"/>
                <a:ext cx="0" cy="28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  <p:sp>
            <p:nvSpPr>
              <p:cNvPr id="104" name="Line 1096"/>
              <p:cNvSpPr>
                <a:spLocks noChangeShapeType="1"/>
              </p:cNvSpPr>
              <p:nvPr/>
            </p:nvSpPr>
            <p:spPr bwMode="auto">
              <a:xfrm>
                <a:off x="4416" y="672"/>
                <a:ext cx="0" cy="28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  <p:sp>
            <p:nvSpPr>
              <p:cNvPr id="105" name="Line 1097"/>
              <p:cNvSpPr>
                <a:spLocks noChangeShapeType="1"/>
              </p:cNvSpPr>
              <p:nvPr/>
            </p:nvSpPr>
            <p:spPr bwMode="auto">
              <a:xfrm>
                <a:off x="4656" y="672"/>
                <a:ext cx="0" cy="28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  <p:sp>
            <p:nvSpPr>
              <p:cNvPr id="106" name="Line 1098"/>
              <p:cNvSpPr>
                <a:spLocks noChangeShapeType="1"/>
              </p:cNvSpPr>
              <p:nvPr/>
            </p:nvSpPr>
            <p:spPr bwMode="auto">
              <a:xfrm>
                <a:off x="4896" y="672"/>
                <a:ext cx="0" cy="28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  <p:sp>
            <p:nvSpPr>
              <p:cNvPr id="107" name="Line 1107"/>
              <p:cNvSpPr>
                <a:spLocks noChangeShapeType="1"/>
              </p:cNvSpPr>
              <p:nvPr/>
            </p:nvSpPr>
            <p:spPr bwMode="auto">
              <a:xfrm>
                <a:off x="3696" y="3072"/>
                <a:ext cx="12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  <p:sp>
            <p:nvSpPr>
              <p:cNvPr id="108" name="Line 1108"/>
              <p:cNvSpPr>
                <a:spLocks noChangeShapeType="1"/>
              </p:cNvSpPr>
              <p:nvPr/>
            </p:nvSpPr>
            <p:spPr bwMode="auto">
              <a:xfrm>
                <a:off x="3696" y="2592"/>
                <a:ext cx="12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  <p:sp>
            <p:nvSpPr>
              <p:cNvPr id="109" name="Line 1109"/>
              <p:cNvSpPr>
                <a:spLocks noChangeShapeType="1"/>
              </p:cNvSpPr>
              <p:nvPr/>
            </p:nvSpPr>
            <p:spPr bwMode="auto">
              <a:xfrm>
                <a:off x="3696" y="2112"/>
                <a:ext cx="12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  <p:sp>
            <p:nvSpPr>
              <p:cNvPr id="110" name="Line 1110"/>
              <p:cNvSpPr>
                <a:spLocks noChangeShapeType="1"/>
              </p:cNvSpPr>
              <p:nvPr/>
            </p:nvSpPr>
            <p:spPr bwMode="auto">
              <a:xfrm>
                <a:off x="3696" y="1632"/>
                <a:ext cx="12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  <p:sp>
            <p:nvSpPr>
              <p:cNvPr id="111" name="Line 1111"/>
              <p:cNvSpPr>
                <a:spLocks noChangeShapeType="1"/>
              </p:cNvSpPr>
              <p:nvPr/>
            </p:nvSpPr>
            <p:spPr bwMode="auto">
              <a:xfrm>
                <a:off x="3696" y="1152"/>
                <a:ext cx="12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 dirty="0"/>
              </a:p>
            </p:txBody>
          </p:sp>
        </p:grpSp>
        <p:sp>
          <p:nvSpPr>
            <p:cNvPr id="93" name="Line 1112"/>
            <p:cNvSpPr>
              <a:spLocks noChangeShapeType="1"/>
            </p:cNvSpPr>
            <p:nvPr/>
          </p:nvSpPr>
          <p:spPr bwMode="auto">
            <a:xfrm>
              <a:off x="3696" y="672"/>
              <a:ext cx="1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35529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unsho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a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5" grpId="0" animBg="1"/>
      <p:bldP spid="88" grpId="0" animBg="1" autoUpdateAnimBg="0"/>
      <p:bldP spid="89" grpId="0" animBg="1"/>
      <p:bldP spid="9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14"/>
          <a:stretch/>
        </p:blipFill>
        <p:spPr>
          <a:xfrm>
            <a:off x="1447800" y="1371600"/>
            <a:ext cx="6400800" cy="4648200"/>
          </a:xfrm>
        </p:spPr>
      </p:pic>
      <p:sp>
        <p:nvSpPr>
          <p:cNvPr id="5" name="Rectangle 1100"/>
          <p:cNvSpPr>
            <a:spLocks noChangeArrowheads="1"/>
          </p:cNvSpPr>
          <p:nvPr/>
        </p:nvSpPr>
        <p:spPr bwMode="auto">
          <a:xfrm>
            <a:off x="2971800" y="6108700"/>
            <a:ext cx="2133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dirty="0"/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তাপমাত্রা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>
                <a:sym typeface="Symbol" pitchFamily="18" charset="2"/>
              </a:rPr>
              <a:t></a:t>
            </a:r>
            <a:r>
              <a:rPr lang="en-US" dirty="0"/>
              <a:t>C)</a:t>
            </a:r>
          </a:p>
        </p:txBody>
      </p:sp>
      <p:sp>
        <p:nvSpPr>
          <p:cNvPr id="6" name="Rectangle 1099"/>
          <p:cNvSpPr>
            <a:spLocks noChangeArrowheads="1"/>
          </p:cNvSpPr>
          <p:nvPr/>
        </p:nvSpPr>
        <p:spPr bwMode="auto">
          <a:xfrm rot="16200000">
            <a:off x="7451725" y="3368675"/>
            <a:ext cx="13747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dirty="0"/>
              <a:t> </a:t>
            </a:r>
            <a:r>
              <a:rPr lang="bn-BD" dirty="0" smtClean="0"/>
              <a:t>আয়তন</a:t>
            </a:r>
            <a:r>
              <a:rPr lang="en-US" dirty="0" smtClean="0"/>
              <a:t> (mL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9150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16" b="37195"/>
          <a:stretch/>
        </p:blipFill>
        <p:spPr>
          <a:xfrm>
            <a:off x="527580" y="1828801"/>
            <a:ext cx="7702020" cy="20574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57200" y="2743200"/>
            <a:ext cx="1524000" cy="46166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-273</a:t>
            </a:r>
            <a:r>
              <a:rPr lang="en-US" sz="2400" baseline="30000" dirty="0" smtClean="0"/>
              <a:t>0</a:t>
            </a:r>
            <a:r>
              <a:rPr lang="en-US" sz="2400" dirty="0" smtClean="0"/>
              <a:t>C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97889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লর্ড কেলভিন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828800"/>
            <a:ext cx="44196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154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167108"/>
            <a:ext cx="7467600" cy="4700291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  <a:solidFill>
            <a:schemeClr val="bg2">
              <a:lumMod val="75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bn-BD" sz="5400" dirty="0" smtClean="0"/>
              <a:t>কেলভিন স্কেল</a:t>
            </a:r>
            <a:endParaRPr lang="en-US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1253836" y="1567934"/>
            <a:ext cx="2022764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পানির স্ফুটন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3836" y="2514600"/>
            <a:ext cx="2362200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70C0"/>
                </a:solidFill>
              </a:rPr>
              <a:t>বরফের গলন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4953000"/>
            <a:ext cx="2362200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70C0"/>
                </a:solidFill>
              </a:rPr>
              <a:t>পরম তাপমাত্রা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918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47" y="304800"/>
            <a:ext cx="8440009" cy="5616443"/>
          </a:xfrm>
        </p:spPr>
      </p:pic>
    </p:spTree>
    <p:extLst>
      <p:ext uri="{BB962C8B-B14F-4D97-AF65-F5344CB8AC3E}">
        <p14:creationId xmlns:p14="http://schemas.microsoft.com/office/powerpoint/2010/main" val="17087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marL="109728" indent="0" algn="just">
              <a:buNone/>
            </a:pPr>
            <a:r>
              <a:rPr lang="bn-BD" sz="8000" dirty="0">
                <a:latin typeface="NikoshBAN" pitchFamily="2" charset="0"/>
                <a:cs typeface="NikoshBAN" pitchFamily="2" charset="0"/>
              </a:rPr>
              <a:t>স্থির চাপে </a:t>
            </a:r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নির্দিষ্ঠ  </a:t>
            </a:r>
            <a:r>
              <a:rPr lang="bn-BD" sz="8000" dirty="0">
                <a:latin typeface="NikoshBAN" pitchFamily="2" charset="0"/>
                <a:cs typeface="NikoshBAN" pitchFamily="2" charset="0"/>
              </a:rPr>
              <a:t>ভরের গ্যাসের </a:t>
            </a:r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আয়তন পরম তাপমাত্রার সমানুপাতিক।</a:t>
            </a:r>
            <a:endParaRPr lang="en-US" sz="7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lvl="3" algn="l" rtl="0">
              <a:spcBef>
                <a:spcPct val="0"/>
              </a:spcBef>
            </a:pPr>
            <a:r>
              <a:rPr lang="bn-BD" sz="4800" dirty="0" smtClean="0"/>
              <a:t>চার্লসের সূত্রের বিকল্প বিবৃতি</a:t>
            </a:r>
            <a:r>
              <a:rPr lang="bn-BD" dirty="0" smtClean="0"/>
              <a:t/>
            </a:r>
            <a:br>
              <a:rPr lang="bn-BD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921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</p:spPr>
        <p:txBody>
          <a:bodyPr/>
          <a:lstStyle/>
          <a:p>
            <a:pPr algn="ctr"/>
            <a:r>
              <a:rPr lang="bn-BD" sz="4400" dirty="0">
                <a:latin typeface="NikoshBAN" pitchFamily="2" charset="0"/>
                <a:cs typeface="NikoshBAN" pitchFamily="2" charset="0"/>
              </a:rPr>
              <a:t>গাণিতিক প্রকাশ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3195256"/>
              </p:ext>
            </p:extLst>
          </p:nvPr>
        </p:nvGraphicFramePr>
        <p:xfrm>
          <a:off x="522516" y="1447800"/>
          <a:ext cx="8164284" cy="45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8" name="Equation" r:id="rId3" imgW="406080" imgH="177480" progId="Equation.3">
                  <p:embed/>
                </p:oleObj>
              </mc:Choice>
              <mc:Fallback>
                <p:oleObj name="Equation" r:id="rId3" imgW="406080" imgH="177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2516" y="1447800"/>
                        <a:ext cx="8164284" cy="457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9975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2209800"/>
            <a:ext cx="3429000" cy="2791619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69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203" descr="Computer Drawing of a gas confined in a blue jar with a graph to the right.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1219200"/>
            <a:ext cx="7772400" cy="5119143"/>
          </a:xfrm>
          <a:noFill/>
        </p:spPr>
      </p:pic>
    </p:spTree>
    <p:extLst>
      <p:ext uri="{BB962C8B-B14F-4D97-AF65-F5344CB8AC3E}">
        <p14:creationId xmlns:p14="http://schemas.microsoft.com/office/powerpoint/2010/main" val="1537730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bn-BD" dirty="0" smtClean="0"/>
              <a:t>তাপমাত্রা বৃদ্ধি </a:t>
            </a:r>
            <a:r>
              <a:rPr lang="bn-BD" dirty="0"/>
              <a:t>করলে আয়তন </a:t>
            </a:r>
            <a:r>
              <a:rPr lang="bn-BD" dirty="0" smtClean="0"/>
              <a:t>বৃদ্ধিপায়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3"/>
          <a:stretch/>
        </p:blipFill>
        <p:spPr>
          <a:xfrm>
            <a:off x="609600" y="1731818"/>
            <a:ext cx="8077200" cy="4592782"/>
          </a:xfrm>
        </p:spPr>
      </p:pic>
      <p:sp>
        <p:nvSpPr>
          <p:cNvPr id="2" name="TextBox 1"/>
          <p:cNvSpPr txBox="1"/>
          <p:nvPr/>
        </p:nvSpPr>
        <p:spPr>
          <a:xfrm>
            <a:off x="609600" y="4528066"/>
            <a:ext cx="914400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-10</a:t>
            </a:r>
            <a:r>
              <a:rPr lang="en-US" baseline="30000" dirty="0" smtClean="0"/>
              <a:t>0</a:t>
            </a:r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29200" y="4528066"/>
            <a:ext cx="685800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250</a:t>
            </a:r>
            <a:r>
              <a:rPr lang="en-US" baseline="30000" dirty="0" smtClean="0"/>
              <a:t>0</a:t>
            </a:r>
            <a:r>
              <a:rPr lang="en-US" dirty="0" smtClean="0"/>
              <a:t>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126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524000"/>
            <a:ext cx="5486400" cy="40386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pPr algn="ctr"/>
            <a:r>
              <a:rPr lang="bn-BD" dirty="0">
                <a:latin typeface="NikoshBAN" pitchFamily="2" charset="0"/>
                <a:cs typeface="NikoshBAN" pitchFamily="2" charset="0"/>
              </a:rPr>
              <a:t>ধ্রুব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চাপে তাপমাত্রা ও 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আয়তনের সম্পর্ক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891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/>
          <a:lstStyle/>
          <a:p>
            <a:pPr algn="ctr"/>
            <a:r>
              <a:rPr lang="bn-BD" dirty="0" smtClean="0"/>
              <a:t>দলীয় কাজ</a:t>
            </a:r>
            <a:endParaRPr lang="en-US" dirty="0"/>
          </a:p>
        </p:txBody>
      </p:sp>
      <p:sp>
        <p:nvSpPr>
          <p:cNvPr id="4" name="Content Placeholder 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solidFill>
            <a:srgbClr val="00B0F0"/>
          </a:solidFill>
        </p:spPr>
        <p:txBody>
          <a:bodyPr vert="horz"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None/>
            </a:pPr>
            <a:r>
              <a:rPr lang="bn-BD" sz="6000" dirty="0" smtClean="0"/>
              <a:t>সমতাপীয়এবং সমচাপীয় লেখচিত্র অংকন কর। 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833131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p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071872"/>
          </a:xfrm>
        </p:spPr>
        <p:txBody>
          <a:bodyPr/>
          <a:lstStyle/>
          <a:p>
            <a:pPr marL="109728" indent="0">
              <a:buNone/>
            </a:pPr>
            <a:endParaRPr lang="en-US" dirty="0"/>
          </a:p>
        </p:txBody>
      </p:sp>
      <p:pic>
        <p:nvPicPr>
          <p:cNvPr id="4" name="Picture 4" descr="i4-17"/>
          <p:cNvPicPr>
            <a:picLocks noChangeAspect="1" noChangeArrowheads="1"/>
          </p:cNvPicPr>
          <p:nvPr/>
        </p:nvPicPr>
        <p:blipFill>
          <a:blip r:embed="rId2">
            <a:lum bright="-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0" t="16667" r="12500"/>
          <a:stretch>
            <a:fillRect/>
          </a:stretch>
        </p:blipFill>
        <p:spPr bwMode="auto">
          <a:xfrm>
            <a:off x="1143000" y="2743200"/>
            <a:ext cx="29718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i4-17a"/>
          <p:cNvPicPr>
            <a:picLocks noChangeAspect="1" noChangeArrowheads="1"/>
          </p:cNvPicPr>
          <p:nvPr/>
        </p:nvPicPr>
        <p:blipFill>
          <a:blip r:embed="rId3">
            <a:lum brigh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0" t="16667" r="12500"/>
          <a:stretch>
            <a:fillRect/>
          </a:stretch>
        </p:blipFill>
        <p:spPr bwMode="auto">
          <a:xfrm>
            <a:off x="4800600" y="2743200"/>
            <a:ext cx="29718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4038600" y="3581400"/>
            <a:ext cx="838200" cy="685800"/>
          </a:xfrm>
          <a:custGeom>
            <a:avLst/>
            <a:gdLst>
              <a:gd name="T0" fmla="*/ 527600 w 21600"/>
              <a:gd name="T1" fmla="*/ 0 h 21600"/>
              <a:gd name="T2" fmla="*/ 0 w 21600"/>
              <a:gd name="T3" fmla="*/ 342900 h 21600"/>
              <a:gd name="T4" fmla="*/ 527600 w 21600"/>
              <a:gd name="T5" fmla="*/ 685800 h 21600"/>
              <a:gd name="T6" fmla="*/ 838200 w 21600"/>
              <a:gd name="T7" fmla="*/ 3429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7598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3596" y="0"/>
                </a:moveTo>
                <a:lnTo>
                  <a:pt x="13596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3596" y="16200"/>
                </a:lnTo>
                <a:lnTo>
                  <a:pt x="13596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/>
          <a:p>
            <a:endParaRPr lang="en-US" dirty="0"/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bn-BD" sz="6600" dirty="0" smtClean="0"/>
              <a:t>মূল্যায়ণ</a:t>
            </a:r>
            <a:endParaRPr lang="en-US" sz="6600" dirty="0"/>
          </a:p>
        </p:txBody>
      </p:sp>
      <p:sp>
        <p:nvSpPr>
          <p:cNvPr id="3" name="TextBox 2"/>
          <p:cNvSpPr txBox="1"/>
          <p:nvPr/>
        </p:nvSpPr>
        <p:spPr>
          <a:xfrm>
            <a:off x="990600" y="5334000"/>
            <a:ext cx="6934200" cy="132343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যদি তরল নাইট্রোজেনের মধ্যে </a:t>
            </a:r>
            <a:r>
              <a:rPr lang="bn-BD" sz="4000" smtClean="0"/>
              <a:t>গ্যাসভর্তি বেলুন </a:t>
            </a:r>
            <a:r>
              <a:rPr lang="bn-BD" sz="4000" dirty="0" smtClean="0"/>
              <a:t>রাখা হয় 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123055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n-BD" dirty="0" smtClean="0"/>
              <a:t>এই চিত্রের ঘটনাটি গ্যাসের কোন সূত্রকে সমর্থন করে?</a:t>
            </a:r>
            <a:endParaRPr lang="en-US" dirty="0"/>
          </a:p>
        </p:txBody>
      </p:sp>
      <p:pic>
        <p:nvPicPr>
          <p:cNvPr id="4" name="Picture 8" descr="9909Baske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756" y="1735152"/>
            <a:ext cx="6507244" cy="4589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4809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 noGrp="1"/>
          </p:cNvSpPr>
          <p:nvPr>
            <p:ph idx="1"/>
          </p:nvPr>
        </p:nvSpPr>
        <p:spPr>
          <a:xfrm>
            <a:off x="457200" y="1481329"/>
            <a:ext cx="8229600" cy="1414272"/>
          </a:xfrm>
          <a:prstGeom prst="rect">
            <a:avLst/>
          </a:prstGeom>
          <a:solidFill>
            <a:srgbClr val="00B0F0"/>
          </a:solidFill>
        </p:spPr>
        <p:txBody>
          <a:bodyPr vert="horz"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Font typeface="Wingdings 3"/>
              <a:buNone/>
            </a:pPr>
            <a:r>
              <a:rPr lang="bn-BD" sz="4800" dirty="0" smtClean="0"/>
              <a:t>পরম তাপমাত্রা বলতে কি বুঝ?</a:t>
            </a:r>
            <a:endParaRPr lang="en-US" sz="4800" dirty="0"/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381000" y="3221182"/>
            <a:ext cx="8229600" cy="2798617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Font typeface="Wingdings 3"/>
              <a:buNone/>
            </a:pPr>
            <a:r>
              <a:rPr lang="bn-BD" sz="6000" dirty="0" smtClean="0"/>
              <a:t> 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347475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বাস্তব গ্যাসের ধর্ম ব্যাখ্যায় গ্যাস সূত্রসমূহের উপযোগীতা কারণসহ বর্ণনা কর।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50000"/>
            </a:schemeClr>
          </a:solidFill>
        </p:spPr>
        <p:txBody>
          <a:bodyPr/>
          <a:lstStyle/>
          <a:p>
            <a:r>
              <a:rPr lang="bn-BD" dirty="0"/>
              <a:t> </a:t>
            </a:r>
            <a:r>
              <a:rPr lang="bn-BD" dirty="0" smtClean="0"/>
              <a:t>      বাড়ীর কাজ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575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81137"/>
            <a:ext cx="8229600" cy="5006181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bn-BD" dirty="0" smtClean="0"/>
              <a:t> ধন্যবাদ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692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1003</TotalTime>
  <Words>321</Words>
  <Application>Microsoft Office PowerPoint</Application>
  <PresentationFormat>On-screen Show (4:3)</PresentationFormat>
  <Paragraphs>85</Paragraphs>
  <Slides>42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Concourse</vt:lpstr>
      <vt:lpstr>Packager Shell Object</vt:lpstr>
      <vt:lpstr>Equation</vt:lpstr>
      <vt:lpstr>স্বাগতম</vt:lpstr>
      <vt:lpstr>PowerPoint Presentation</vt:lpstr>
      <vt:lpstr>PowerPoint Presentation</vt:lpstr>
      <vt:lpstr>শিখনফল</vt:lpstr>
      <vt:lpstr>PowerPoint Presentation</vt:lpstr>
      <vt:lpstr>PowerPoint Presentation</vt:lpstr>
      <vt:lpstr>পাঠ শিরোনাম</vt:lpstr>
      <vt:lpstr>PowerPoint Presentation</vt:lpstr>
      <vt:lpstr>রবার্ট বয়েল</vt:lpstr>
      <vt:lpstr>বয়েলের সূত্র</vt:lpstr>
      <vt:lpstr>PowerPoint Presentation</vt:lpstr>
      <vt:lpstr>গাণিতিক প্রকাশ</vt:lpstr>
      <vt:lpstr>PowerPoint Presentation</vt:lpstr>
      <vt:lpstr>PowerPoint Presentation</vt:lpstr>
      <vt:lpstr>ধ্রুব তাপমাত্রায় চাপ ও আয়তনের সম্পর্ক</vt:lpstr>
      <vt:lpstr>PowerPoint Presentation</vt:lpstr>
      <vt:lpstr>PowerPoint Presentation</vt:lpstr>
      <vt:lpstr>ধ্রুব তাপমাত্রায় চাপ ও আয়তনের সম্পর্ক</vt:lpstr>
      <vt:lpstr>লেখচিত্র</vt:lpstr>
      <vt:lpstr>ধ্রুব তাপমাত্রায় চাপ ও আয়তনের সম্পর্ক</vt:lpstr>
      <vt:lpstr>PowerPoint Presentation</vt:lpstr>
      <vt:lpstr>PowerPoint Presentation</vt:lpstr>
      <vt:lpstr>চার্লসের সূত্র</vt:lpstr>
      <vt:lpstr>মনে করি ০০C তাপমাত্রায় কোন গ্যাসের আয়তন v0 এবং t0C তাপমাত্রায় গ্যাসের আয়তন Vt </vt:lpstr>
      <vt:lpstr>PowerPoint Presentation</vt:lpstr>
      <vt:lpstr>PowerPoint Presentation</vt:lpstr>
      <vt:lpstr>PowerPoint Presentation</vt:lpstr>
      <vt:lpstr>লর্ড কেলভিন</vt:lpstr>
      <vt:lpstr>কেলভিন স্কেল</vt:lpstr>
      <vt:lpstr>PowerPoint Presentation</vt:lpstr>
      <vt:lpstr>চার্লসের সূত্রের বিকল্প বিবৃতি </vt:lpstr>
      <vt:lpstr>গাণিতিক প্রকাশ</vt:lpstr>
      <vt:lpstr>PowerPoint Presentation</vt:lpstr>
      <vt:lpstr>PowerPoint Presentation</vt:lpstr>
      <vt:lpstr>তাপমাত্রা বৃদ্ধি করলে আয়তন বৃদ্ধিপায়</vt:lpstr>
      <vt:lpstr>ধ্রুব চাপে তাপমাত্রা ও আয়তনের সম্পর্ক</vt:lpstr>
      <vt:lpstr>দলীয় কাজ</vt:lpstr>
      <vt:lpstr>মূল্যায়ণ</vt:lpstr>
      <vt:lpstr>এই চিত্রের ঘটনাটি গ্যাসের কোন সূত্রকে সমর্থন করে?</vt:lpstr>
      <vt:lpstr>PowerPoint Presentation</vt:lpstr>
      <vt:lpstr>       বাড়ীর কাজ</vt:lpstr>
      <vt:lpstr> ধন্যবাদ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141</cp:revision>
  <dcterms:created xsi:type="dcterms:W3CDTF">2006-08-16T00:00:00Z</dcterms:created>
  <dcterms:modified xsi:type="dcterms:W3CDTF">2013-03-27T09:37:40Z</dcterms:modified>
</cp:coreProperties>
</file>